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2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A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162" autoAdjust="0"/>
    <p:restoredTop sz="94660"/>
  </p:normalViewPr>
  <p:slideViewPr>
    <p:cSldViewPr snapToGrid="0">
      <p:cViewPr varScale="1">
        <p:scale>
          <a:sx n="52" d="100"/>
          <a:sy n="52" d="100"/>
        </p:scale>
        <p:origin x="2166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E5DE9-1D63-452A-8749-9FDC6C47E86D}" type="datetimeFigureOut">
              <a:rPr kumimoji="1" lang="ja-JP" altLang="en-US" smtClean="0"/>
              <a:t>2020/7/6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F370F-2354-4FDF-B51B-01C93FBEA6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7811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E5DE9-1D63-452A-8749-9FDC6C47E86D}" type="datetimeFigureOut">
              <a:rPr kumimoji="1" lang="ja-JP" altLang="en-US" smtClean="0"/>
              <a:t>2020/7/6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F370F-2354-4FDF-B51B-01C93FBEA6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4557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E5DE9-1D63-452A-8749-9FDC6C47E86D}" type="datetimeFigureOut">
              <a:rPr kumimoji="1" lang="ja-JP" altLang="en-US" smtClean="0"/>
              <a:t>2020/7/6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F370F-2354-4FDF-B51B-01C93FBEA6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7562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E5DE9-1D63-452A-8749-9FDC6C47E86D}" type="datetimeFigureOut">
              <a:rPr kumimoji="1" lang="ja-JP" altLang="en-US" smtClean="0"/>
              <a:t>2020/7/6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F370F-2354-4FDF-B51B-01C93FBEA6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096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E5DE9-1D63-452A-8749-9FDC6C47E86D}" type="datetimeFigureOut">
              <a:rPr kumimoji="1" lang="ja-JP" altLang="en-US" smtClean="0"/>
              <a:t>2020/7/6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F370F-2354-4FDF-B51B-01C93FBEA6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8397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E5DE9-1D63-452A-8749-9FDC6C47E86D}" type="datetimeFigureOut">
              <a:rPr kumimoji="1" lang="ja-JP" altLang="en-US" smtClean="0"/>
              <a:t>2020/7/6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F370F-2354-4FDF-B51B-01C93FBEA6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9868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E5DE9-1D63-452A-8749-9FDC6C47E86D}" type="datetimeFigureOut">
              <a:rPr kumimoji="1" lang="ja-JP" altLang="en-US" smtClean="0"/>
              <a:t>2020/7/6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F370F-2354-4FDF-B51B-01C93FBEA6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900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E5DE9-1D63-452A-8749-9FDC6C47E86D}" type="datetimeFigureOut">
              <a:rPr kumimoji="1" lang="ja-JP" altLang="en-US" smtClean="0"/>
              <a:t>2020/7/6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F370F-2354-4FDF-B51B-01C93FBEA6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2916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E5DE9-1D63-452A-8749-9FDC6C47E86D}" type="datetimeFigureOut">
              <a:rPr kumimoji="1" lang="ja-JP" altLang="en-US" smtClean="0"/>
              <a:t>2020/7/6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F370F-2354-4FDF-B51B-01C93FBEA6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2358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E5DE9-1D63-452A-8749-9FDC6C47E86D}" type="datetimeFigureOut">
              <a:rPr kumimoji="1" lang="ja-JP" altLang="en-US" smtClean="0"/>
              <a:t>2020/7/6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F370F-2354-4FDF-B51B-01C93FBEA6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5599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E5DE9-1D63-452A-8749-9FDC6C47E86D}" type="datetimeFigureOut">
              <a:rPr kumimoji="1" lang="ja-JP" altLang="en-US" smtClean="0"/>
              <a:t>2020/7/6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F370F-2354-4FDF-B51B-01C93FBEA6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458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FE5DE9-1D63-452A-8749-9FDC6C47E86D}" type="datetimeFigureOut">
              <a:rPr kumimoji="1" lang="ja-JP" altLang="en-US" smtClean="0"/>
              <a:t>2020/7/6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7F370F-2354-4FDF-B51B-01C93FBEA6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1225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rgbClr val="008AC8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0" y="-8128"/>
            <a:ext cx="71033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「自らの命は自らが守る」意識を持ち、適切な避難行動をとりましょう</a:t>
            </a:r>
            <a:endParaRPr kumimoji="1" lang="ja-JP" altLang="en-US" sz="1600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98024" y="2094069"/>
            <a:ext cx="60003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知っておくべき</a:t>
            </a:r>
            <a:r>
              <a:rPr kumimoji="1" lang="en-US" altLang="ja-JP" sz="48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kumimoji="1" lang="ja-JP" altLang="en-US" sz="3200" b="1" dirty="0" err="1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つの</a:t>
            </a:r>
            <a:r>
              <a:rPr kumimoji="1" lang="ja-JP" altLang="en-US" sz="32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ポイント</a:t>
            </a:r>
            <a:endParaRPr kumimoji="1" lang="ja-JP" altLang="en-US" sz="3200" b="1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120315" y="2958809"/>
            <a:ext cx="6605337" cy="6371448"/>
          </a:xfrm>
          <a:prstGeom prst="roundRect">
            <a:avLst>
              <a:gd name="adj" fmla="val 3929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136971" y="3000035"/>
            <a:ext cx="6676861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Aft>
                <a:spcPts val="0"/>
              </a:spcAft>
              <a:buClr>
                <a:srgbClr val="008AC8"/>
              </a:buClr>
              <a:buFont typeface="Wingdings" panose="05000000000000000000" pitchFamily="2" charset="2"/>
              <a:buChar char="l"/>
            </a:pPr>
            <a:r>
              <a:rPr lang="ja-JP" altLang="ja-JP" sz="2400" kern="100" spc="-100" dirty="0" smtClean="0">
                <a:solidFill>
                  <a:srgbClr val="008AC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Courier New" panose="02070309020205020404" pitchFamily="49" charset="0"/>
              </a:rPr>
              <a:t>避難</a:t>
            </a:r>
            <a:r>
              <a:rPr lang="ja-JP" altLang="ja-JP" sz="2400" kern="100" spc="-100" dirty="0">
                <a:solidFill>
                  <a:srgbClr val="008AC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Courier New" panose="02070309020205020404" pitchFamily="49" charset="0"/>
              </a:rPr>
              <a:t>と</a:t>
            </a:r>
            <a:r>
              <a:rPr lang="ja-JP" altLang="ja-JP" sz="2400" kern="100" spc="-100" dirty="0" smtClean="0">
                <a:solidFill>
                  <a:srgbClr val="008AC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Courier New" panose="02070309020205020404" pitchFamily="49" charset="0"/>
              </a:rPr>
              <a:t>は</a:t>
            </a:r>
            <a:r>
              <a:rPr lang="en-US" altLang="ja-JP" sz="2400" kern="100" spc="-100" dirty="0">
                <a:solidFill>
                  <a:srgbClr val="008AC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Courier New" panose="02070309020205020404" pitchFamily="49" charset="0"/>
              </a:rPr>
              <a:t>[</a:t>
            </a:r>
            <a:r>
              <a:rPr lang="ja-JP" altLang="en-US" sz="2400" kern="100" spc="-100" dirty="0" smtClean="0">
                <a:solidFill>
                  <a:srgbClr val="008AC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Courier New" panose="02070309020205020404" pitchFamily="49" charset="0"/>
              </a:rPr>
              <a:t>難</a:t>
            </a:r>
            <a:r>
              <a:rPr lang="en-US" altLang="ja-JP" sz="2400" kern="100" spc="-100" dirty="0" smtClean="0">
                <a:solidFill>
                  <a:srgbClr val="008AC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Courier New" panose="02070309020205020404" pitchFamily="49" charset="0"/>
              </a:rPr>
              <a:t>]</a:t>
            </a:r>
            <a:r>
              <a:rPr lang="ja-JP" altLang="ja-JP" sz="2400" kern="100" spc="-100" dirty="0" smtClean="0">
                <a:solidFill>
                  <a:srgbClr val="008AC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Courier New" panose="02070309020205020404" pitchFamily="49" charset="0"/>
              </a:rPr>
              <a:t>を</a:t>
            </a:r>
            <a:r>
              <a:rPr lang="en-US" altLang="ja-JP" sz="2400" kern="100" spc="-100" dirty="0" smtClean="0">
                <a:solidFill>
                  <a:srgbClr val="008AC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Courier New" panose="02070309020205020404" pitchFamily="49" charset="0"/>
              </a:rPr>
              <a:t>[</a:t>
            </a:r>
            <a:r>
              <a:rPr lang="ja-JP" altLang="ja-JP" sz="2400" kern="100" spc="-100" dirty="0" smtClean="0">
                <a:solidFill>
                  <a:srgbClr val="008AC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Courier New" panose="02070309020205020404" pitchFamily="49" charset="0"/>
              </a:rPr>
              <a:t>避</a:t>
            </a:r>
            <a:r>
              <a:rPr lang="en-US" altLang="ja-JP" sz="2400" kern="100" spc="-100" dirty="0" smtClean="0">
                <a:solidFill>
                  <a:srgbClr val="008AC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Courier New" panose="02070309020205020404" pitchFamily="49" charset="0"/>
              </a:rPr>
              <a:t>]</a:t>
            </a:r>
            <a:r>
              <a:rPr lang="ja-JP" altLang="ja-JP" sz="2400" kern="100" spc="-100" dirty="0" smtClean="0">
                <a:solidFill>
                  <a:srgbClr val="008AC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Courier New" panose="02070309020205020404" pitchFamily="49" charset="0"/>
              </a:rPr>
              <a:t>ける</a:t>
            </a:r>
            <a:r>
              <a:rPr lang="ja-JP" altLang="ja-JP" sz="2400" kern="100" spc="-100" dirty="0">
                <a:solidFill>
                  <a:srgbClr val="008AC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Courier New" panose="02070309020205020404" pitchFamily="49" charset="0"/>
              </a:rPr>
              <a:t>こと</a:t>
            </a:r>
            <a:r>
              <a:rPr lang="ja-JP" altLang="ja-JP" sz="2400" kern="100" spc="-100" dirty="0" smtClean="0">
                <a:solidFill>
                  <a:srgbClr val="008AC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Courier New" panose="02070309020205020404" pitchFamily="49" charset="0"/>
              </a:rPr>
              <a:t>。</a:t>
            </a:r>
            <a:endParaRPr lang="en-US" altLang="ja-JP" sz="2400" kern="100" spc="-100" dirty="0" smtClean="0">
              <a:solidFill>
                <a:srgbClr val="008AC8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Courier New" panose="02070309020205020404" pitchFamily="49" charset="0"/>
            </a:endParaRPr>
          </a:p>
          <a:p>
            <a:pPr>
              <a:spcAft>
                <a:spcPts val="0"/>
              </a:spcAft>
              <a:buClr>
                <a:srgbClr val="008AC8"/>
              </a:buClr>
            </a:pPr>
            <a:r>
              <a:rPr lang="en-US" altLang="ja-JP" sz="2400" b="1" kern="100" spc="-100" dirty="0">
                <a:solidFill>
                  <a:srgbClr val="008AC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Courier New" panose="02070309020205020404" pitchFamily="49" charset="0"/>
              </a:rPr>
              <a:t>	</a:t>
            </a:r>
            <a:r>
              <a:rPr lang="ja-JP" altLang="ja-JP" sz="2400" b="1" kern="1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Courier New" panose="02070309020205020404" pitchFamily="49" charset="0"/>
              </a:rPr>
              <a:t>安全な場所</a:t>
            </a:r>
            <a:r>
              <a:rPr lang="ja-JP" altLang="ja-JP" sz="2400" b="1" kern="1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Courier New" panose="02070309020205020404" pitchFamily="49" charset="0"/>
              </a:rPr>
              <a:t>にいる</a:t>
            </a:r>
            <a:r>
              <a:rPr lang="ja-JP" altLang="ja-JP" sz="2400" b="1" kern="1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Courier New" panose="02070309020205020404" pitchFamily="49" charset="0"/>
              </a:rPr>
              <a:t>人</a:t>
            </a:r>
            <a:r>
              <a:rPr lang="ja-JP" altLang="en-US" sz="2400" b="1" kern="1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Courier New" panose="02070309020205020404" pitchFamily="49" charset="0"/>
              </a:rPr>
              <a:t>まで</a:t>
            </a:r>
            <a:r>
              <a:rPr lang="ja-JP" altLang="ja-JP" sz="2400" b="1" kern="1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Courier New" panose="02070309020205020404" pitchFamily="49" charset="0"/>
              </a:rPr>
              <a:t>避難</a:t>
            </a:r>
            <a:r>
              <a:rPr lang="ja-JP" altLang="ja-JP" sz="2400" b="1" kern="1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Courier New" panose="02070309020205020404" pitchFamily="49" charset="0"/>
              </a:rPr>
              <a:t>場所</a:t>
            </a:r>
            <a:r>
              <a:rPr lang="ja-JP" altLang="ja-JP" sz="2400" b="1" kern="1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Courier New" panose="02070309020205020404" pitchFamily="49" charset="0"/>
              </a:rPr>
              <a:t>に行く</a:t>
            </a:r>
            <a:endParaRPr lang="en-US" altLang="ja-JP" sz="2400" b="1" kern="100" dirty="0" smtClean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Courier New" panose="02070309020205020404" pitchFamily="49" charset="0"/>
            </a:endParaRPr>
          </a:p>
          <a:p>
            <a:pPr marL="361950" indent="79375">
              <a:spcAft>
                <a:spcPts val="0"/>
              </a:spcAft>
              <a:buClr>
                <a:srgbClr val="008AC8"/>
              </a:buClr>
            </a:pPr>
            <a:r>
              <a:rPr lang="ja-JP" altLang="ja-JP" sz="2400" b="1" kern="1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Courier New" panose="02070309020205020404" pitchFamily="49" charset="0"/>
              </a:rPr>
              <a:t>必要は</a:t>
            </a:r>
            <a:r>
              <a:rPr lang="ja-JP" altLang="en-US" sz="2400" b="1" kern="1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Courier New" panose="02070309020205020404" pitchFamily="49" charset="0"/>
              </a:rPr>
              <a:t>ありません</a:t>
            </a:r>
            <a:r>
              <a:rPr lang="ja-JP" altLang="en-US" sz="2400" kern="100" dirty="0" smtClean="0">
                <a:solidFill>
                  <a:srgbClr val="008AC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Courier New" panose="02070309020205020404" pitchFamily="49" charset="0"/>
              </a:rPr>
              <a:t>。</a:t>
            </a:r>
            <a:endParaRPr lang="en-US" altLang="ja-JP" sz="2400" kern="100" dirty="0">
              <a:solidFill>
                <a:srgbClr val="008AC8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Courier New" panose="02070309020205020404" pitchFamily="49" charset="0"/>
            </a:endParaRPr>
          </a:p>
          <a:p>
            <a:pPr>
              <a:spcAft>
                <a:spcPts val="0"/>
              </a:spcAft>
              <a:buClr>
                <a:srgbClr val="008AC8"/>
              </a:buClr>
            </a:pPr>
            <a:endParaRPr lang="en-US" altLang="ja-JP" sz="1100" kern="100" dirty="0" smtClean="0">
              <a:solidFill>
                <a:srgbClr val="008AC8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Courier New" panose="02070309020205020404" pitchFamily="49" charset="0"/>
            </a:endParaRPr>
          </a:p>
          <a:p>
            <a:pPr marL="457200" indent="-457200">
              <a:spcAft>
                <a:spcPts val="0"/>
              </a:spcAft>
              <a:buFont typeface="Wingdings" panose="05000000000000000000" pitchFamily="2" charset="2"/>
              <a:buChar char="l"/>
            </a:pPr>
            <a:r>
              <a:rPr lang="ja-JP" altLang="ja-JP" sz="2400" kern="100" dirty="0" smtClean="0">
                <a:solidFill>
                  <a:srgbClr val="008AC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Courier New" panose="02070309020205020404" pitchFamily="49" charset="0"/>
              </a:rPr>
              <a:t>避難先</a:t>
            </a:r>
            <a:r>
              <a:rPr lang="ja-JP" altLang="ja-JP" sz="2400" kern="100" dirty="0">
                <a:solidFill>
                  <a:srgbClr val="008AC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Courier New" panose="02070309020205020404" pitchFamily="49" charset="0"/>
              </a:rPr>
              <a:t>は、小中学校・公民館だけではありません</a:t>
            </a:r>
            <a:r>
              <a:rPr lang="ja-JP" altLang="ja-JP" sz="2400" kern="100" dirty="0" smtClean="0">
                <a:solidFill>
                  <a:srgbClr val="008AC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Courier New" panose="02070309020205020404" pitchFamily="49" charset="0"/>
              </a:rPr>
              <a:t>。</a:t>
            </a:r>
            <a:r>
              <a:rPr lang="ja-JP" altLang="ja-JP" sz="2400" b="1" kern="1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Courier New" panose="02070309020205020404" pitchFamily="49" charset="0"/>
              </a:rPr>
              <a:t>安全</a:t>
            </a:r>
            <a:r>
              <a:rPr lang="ja-JP" altLang="ja-JP" sz="2400" b="1" kern="1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Courier New" panose="02070309020205020404" pitchFamily="49" charset="0"/>
              </a:rPr>
              <a:t>な</a:t>
            </a:r>
            <a:r>
              <a:rPr lang="ja-JP" altLang="ja-JP" sz="2400" b="1" kern="1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Courier New" panose="02070309020205020404" pitchFamily="49" charset="0"/>
              </a:rPr>
              <a:t>親戚</a:t>
            </a:r>
            <a:r>
              <a:rPr lang="ja-JP" altLang="en-US" sz="2400" b="1" kern="1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Courier New" panose="02070309020205020404" pitchFamily="49" charset="0"/>
              </a:rPr>
              <a:t>・</a:t>
            </a:r>
            <a:r>
              <a:rPr lang="ja-JP" altLang="ja-JP" sz="2400" b="1" kern="1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Courier New" panose="02070309020205020404" pitchFamily="49" charset="0"/>
              </a:rPr>
              <a:t>知人宅に避難する</a:t>
            </a:r>
            <a:endParaRPr lang="en-US" altLang="ja-JP" sz="2400" b="1" kern="100" dirty="0" smtClean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Courier New" panose="02070309020205020404" pitchFamily="49" charset="0"/>
            </a:endParaRPr>
          </a:p>
          <a:p>
            <a:pPr marL="441325">
              <a:spcAft>
                <a:spcPts val="0"/>
              </a:spcAft>
            </a:pPr>
            <a:r>
              <a:rPr lang="ja-JP" altLang="ja-JP" sz="2400" kern="100" dirty="0" smtClean="0">
                <a:solidFill>
                  <a:srgbClr val="008AC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Courier New" panose="02070309020205020404" pitchFamily="49" charset="0"/>
              </a:rPr>
              <a:t>ことも考えて</a:t>
            </a:r>
            <a:r>
              <a:rPr lang="ja-JP" altLang="ja-JP" sz="2400" kern="100" dirty="0">
                <a:solidFill>
                  <a:srgbClr val="008AC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Courier New" panose="02070309020205020404" pitchFamily="49" charset="0"/>
              </a:rPr>
              <a:t>みましょう</a:t>
            </a:r>
            <a:r>
              <a:rPr lang="ja-JP" altLang="ja-JP" sz="2400" kern="100" dirty="0" smtClean="0">
                <a:solidFill>
                  <a:srgbClr val="008AC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Courier New" panose="02070309020205020404" pitchFamily="49" charset="0"/>
              </a:rPr>
              <a:t>。</a:t>
            </a:r>
            <a:endParaRPr lang="en-US" altLang="ja-JP" sz="2400" kern="100" dirty="0" smtClean="0">
              <a:solidFill>
                <a:srgbClr val="008AC8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Courier New" panose="02070309020205020404" pitchFamily="49" charset="0"/>
            </a:endParaRPr>
          </a:p>
          <a:p>
            <a:pPr marL="457200" indent="-457200">
              <a:spcAft>
                <a:spcPts val="0"/>
              </a:spcAft>
              <a:buFont typeface="Wingdings" panose="05000000000000000000" pitchFamily="2" charset="2"/>
              <a:buChar char="l"/>
            </a:pPr>
            <a:endParaRPr lang="en-US" altLang="ja-JP" sz="1100" kern="100" dirty="0" smtClean="0">
              <a:solidFill>
                <a:srgbClr val="008AC8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Courier New" panose="02070309020205020404" pitchFamily="49" charset="0"/>
            </a:endParaRPr>
          </a:p>
          <a:p>
            <a:pPr marL="457200" indent="-457200">
              <a:spcAft>
                <a:spcPts val="0"/>
              </a:spcAft>
              <a:buClr>
                <a:srgbClr val="008AC8"/>
              </a:buClr>
              <a:buFont typeface="Wingdings" panose="05000000000000000000" pitchFamily="2" charset="2"/>
              <a:buChar char="l"/>
            </a:pPr>
            <a:r>
              <a:rPr lang="ja-JP" altLang="en-US" sz="2400" b="1" kern="1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Courier New" panose="02070309020205020404" pitchFamily="49" charset="0"/>
              </a:rPr>
              <a:t>マスク</a:t>
            </a:r>
            <a:r>
              <a:rPr lang="ja-JP" altLang="en-US" sz="2400" b="1" kern="1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Courier New" panose="02070309020205020404" pitchFamily="49" charset="0"/>
              </a:rPr>
              <a:t>・消毒液・体温計</a:t>
            </a:r>
            <a:r>
              <a:rPr lang="ja-JP" altLang="en-US" sz="2400" kern="100" dirty="0">
                <a:solidFill>
                  <a:srgbClr val="008AC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Courier New" panose="02070309020205020404" pitchFamily="49" charset="0"/>
              </a:rPr>
              <a:t>が不足しています。できるだけ</a:t>
            </a:r>
            <a:r>
              <a:rPr lang="ja-JP" altLang="en-US" sz="2400" b="1" kern="1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Courier New" panose="02070309020205020404" pitchFamily="49" charset="0"/>
              </a:rPr>
              <a:t>自ら携行</a:t>
            </a:r>
            <a:r>
              <a:rPr lang="ja-JP" altLang="en-US" sz="2400" kern="100" dirty="0">
                <a:solidFill>
                  <a:srgbClr val="008AC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Courier New" panose="02070309020205020404" pitchFamily="49" charset="0"/>
              </a:rPr>
              <a:t>して下さい</a:t>
            </a:r>
            <a:r>
              <a:rPr lang="ja-JP" altLang="en-US" sz="2400" kern="100" dirty="0" smtClean="0">
                <a:solidFill>
                  <a:srgbClr val="008AC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Courier New" panose="02070309020205020404" pitchFamily="49" charset="0"/>
              </a:rPr>
              <a:t>。</a:t>
            </a:r>
            <a:endParaRPr lang="en-US" altLang="ja-JP" sz="2400" kern="100" dirty="0" smtClean="0">
              <a:solidFill>
                <a:srgbClr val="008AC8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Courier New" panose="02070309020205020404" pitchFamily="49" charset="0"/>
            </a:endParaRPr>
          </a:p>
          <a:p>
            <a:pPr marL="457200" indent="-457200">
              <a:spcAft>
                <a:spcPts val="0"/>
              </a:spcAft>
              <a:buClr>
                <a:srgbClr val="008AC8"/>
              </a:buClr>
              <a:buFont typeface="Wingdings" panose="05000000000000000000" pitchFamily="2" charset="2"/>
              <a:buChar char="l"/>
            </a:pPr>
            <a:endParaRPr lang="en-US" altLang="ja-JP" sz="1100" kern="100" dirty="0" smtClean="0">
              <a:solidFill>
                <a:srgbClr val="008AC8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Courier New" panose="02070309020205020404" pitchFamily="49" charset="0"/>
            </a:endParaRPr>
          </a:p>
          <a:p>
            <a:pPr marL="441325" indent="-441325">
              <a:buFont typeface="Wingdings" panose="05000000000000000000" pitchFamily="2" charset="2"/>
              <a:buChar char="l"/>
            </a:pPr>
            <a:r>
              <a:rPr lang="ja-JP" altLang="en-US" sz="2400" kern="100" dirty="0">
                <a:solidFill>
                  <a:srgbClr val="008AC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Courier New" panose="02070309020205020404" pitchFamily="49" charset="0"/>
              </a:rPr>
              <a:t>市町村が指定する</a:t>
            </a:r>
            <a:r>
              <a:rPr lang="ja-JP" altLang="en-US" sz="2400" b="1" kern="1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Courier New" panose="02070309020205020404" pitchFamily="49" charset="0"/>
              </a:rPr>
              <a:t>避難場所、避難所</a:t>
            </a:r>
            <a:r>
              <a:rPr lang="ja-JP" altLang="en-US" sz="2400" b="1" kern="1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Courier New" panose="02070309020205020404" pitchFamily="49" charset="0"/>
              </a:rPr>
              <a:t>が</a:t>
            </a:r>
            <a:endParaRPr lang="en-US" altLang="ja-JP" sz="2400" b="1" kern="100" dirty="0" smtClean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Courier New" panose="02070309020205020404" pitchFamily="49" charset="0"/>
            </a:endParaRPr>
          </a:p>
          <a:p>
            <a:pPr marL="441325"/>
            <a:r>
              <a:rPr lang="ja-JP" altLang="en-US" sz="2400" b="1" kern="1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Courier New" panose="02070309020205020404" pitchFamily="49" charset="0"/>
              </a:rPr>
              <a:t>変更</a:t>
            </a:r>
            <a:r>
              <a:rPr lang="ja-JP" altLang="en-US" sz="2400" b="1" kern="1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Courier New" panose="02070309020205020404" pitchFamily="49" charset="0"/>
              </a:rPr>
              <a:t>・増設されている可能性</a:t>
            </a:r>
            <a:r>
              <a:rPr lang="ja-JP" altLang="en-US" sz="2400" kern="100" dirty="0">
                <a:solidFill>
                  <a:srgbClr val="008AC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Courier New" panose="02070309020205020404" pitchFamily="49" charset="0"/>
              </a:rPr>
              <a:t>が</a:t>
            </a:r>
            <a:r>
              <a:rPr lang="ja-JP" altLang="en-US" sz="2400" kern="100" dirty="0" smtClean="0">
                <a:solidFill>
                  <a:srgbClr val="008AC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Courier New" panose="02070309020205020404" pitchFamily="49" charset="0"/>
              </a:rPr>
              <a:t>あります。</a:t>
            </a:r>
            <a:endParaRPr lang="en-US" altLang="ja-JP" sz="2400" kern="100" dirty="0" smtClean="0">
              <a:solidFill>
                <a:srgbClr val="008AC8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Courier New" panose="02070309020205020404" pitchFamily="49" charset="0"/>
            </a:endParaRPr>
          </a:p>
          <a:p>
            <a:pPr marL="441325"/>
            <a:r>
              <a:rPr lang="ja-JP" altLang="en-US" sz="2400" kern="100" dirty="0" smtClean="0">
                <a:solidFill>
                  <a:srgbClr val="008AC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Courier New" panose="02070309020205020404" pitchFamily="49" charset="0"/>
              </a:rPr>
              <a:t>災害</a:t>
            </a:r>
            <a:r>
              <a:rPr lang="ja-JP" altLang="en-US" sz="2400" kern="100" dirty="0">
                <a:solidFill>
                  <a:srgbClr val="008AC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Courier New" panose="02070309020205020404" pitchFamily="49" charset="0"/>
              </a:rPr>
              <a:t>時には</a:t>
            </a:r>
            <a:r>
              <a:rPr lang="ja-JP" altLang="en-US" sz="2400" b="1" kern="1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Courier New" panose="02070309020205020404" pitchFamily="49" charset="0"/>
              </a:rPr>
              <a:t>市町村ホームページ等で</a:t>
            </a:r>
            <a:r>
              <a:rPr lang="ja-JP" altLang="en-US" sz="2400" b="1" kern="1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Courier New" panose="02070309020205020404" pitchFamily="49" charset="0"/>
              </a:rPr>
              <a:t>確認</a:t>
            </a:r>
            <a:endParaRPr lang="en-US" altLang="ja-JP" sz="2400" b="1" kern="100" dirty="0" smtClean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Courier New" panose="02070309020205020404" pitchFamily="49" charset="0"/>
            </a:endParaRPr>
          </a:p>
          <a:p>
            <a:pPr marL="441325"/>
            <a:r>
              <a:rPr lang="ja-JP" altLang="en-US" sz="2400" kern="100" dirty="0" smtClean="0">
                <a:solidFill>
                  <a:srgbClr val="008AC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Courier New" panose="02070309020205020404" pitchFamily="49" charset="0"/>
              </a:rPr>
              <a:t>して下さい。</a:t>
            </a:r>
            <a:endParaRPr lang="en-US" altLang="ja-JP" sz="2400" kern="100" dirty="0" smtClean="0">
              <a:solidFill>
                <a:srgbClr val="008AC8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Courier New" panose="02070309020205020404" pitchFamily="49" charset="0"/>
            </a:endParaRPr>
          </a:p>
          <a:p>
            <a:pPr marL="457200" indent="-457200">
              <a:buFont typeface="Wingdings" panose="05000000000000000000" pitchFamily="2" charset="2"/>
              <a:buChar char="l"/>
            </a:pPr>
            <a:endParaRPr lang="en-US" altLang="ja-JP" sz="1100" kern="100" dirty="0" smtClean="0">
              <a:solidFill>
                <a:srgbClr val="008AC8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Courier New" panose="02070309020205020404" pitchFamily="49" charset="0"/>
            </a:endParaRPr>
          </a:p>
          <a:p>
            <a:pPr marL="457200" indent="-457200">
              <a:buClr>
                <a:srgbClr val="008AC8"/>
              </a:buClr>
              <a:buFont typeface="Wingdings" panose="05000000000000000000" pitchFamily="2" charset="2"/>
              <a:buChar char="l"/>
            </a:pPr>
            <a:r>
              <a:rPr lang="ja-JP" altLang="en-US" sz="2400" spc="-150" dirty="0" smtClean="0">
                <a:solidFill>
                  <a:srgbClr val="008AC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豪雨時の屋外の移動は</a:t>
            </a:r>
            <a:r>
              <a:rPr lang="ja-JP" altLang="en-US" sz="2400" b="1" spc="-15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車も含め危険</a:t>
            </a:r>
            <a:r>
              <a:rPr lang="ja-JP" altLang="en-US" sz="2400" spc="-150" dirty="0" smtClean="0">
                <a:solidFill>
                  <a:srgbClr val="008AC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です。</a:t>
            </a:r>
            <a:endParaRPr lang="en-US" altLang="ja-JP" sz="2400" spc="-150" dirty="0" smtClean="0">
              <a:solidFill>
                <a:srgbClr val="008AC8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441325">
              <a:buClr>
                <a:srgbClr val="008AC8"/>
              </a:buClr>
            </a:pPr>
            <a:r>
              <a:rPr lang="ja-JP" altLang="en-US" sz="2400" spc="-100" dirty="0" smtClean="0">
                <a:solidFill>
                  <a:srgbClr val="008AC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やむをえず</a:t>
            </a:r>
            <a:r>
              <a:rPr lang="ja-JP" altLang="en-US" sz="2400" b="1" spc="-1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車中</a:t>
            </a:r>
            <a:r>
              <a:rPr lang="ja-JP" altLang="en-US" sz="2400" b="1" spc="-1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泊をする場合</a:t>
            </a:r>
            <a:r>
              <a:rPr lang="ja-JP" altLang="en-US" sz="2400" spc="-100" dirty="0" smtClean="0">
                <a:solidFill>
                  <a:srgbClr val="008AC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は、</a:t>
            </a:r>
            <a:r>
              <a:rPr lang="ja-JP" altLang="en-US" sz="2400" spc="-150" dirty="0" smtClean="0">
                <a:solidFill>
                  <a:srgbClr val="008AC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浸水しないよう</a:t>
            </a:r>
            <a:r>
              <a:rPr lang="ja-JP" altLang="en-US" sz="2400" b="1" spc="-15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周囲の状況等を十分確認</a:t>
            </a:r>
            <a:r>
              <a:rPr lang="ja-JP" altLang="en-US" sz="2400" spc="-100" dirty="0" smtClean="0">
                <a:solidFill>
                  <a:srgbClr val="008AC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して下さい。</a:t>
            </a:r>
            <a:endParaRPr lang="ja-JP" altLang="en-US" sz="2400" spc="-100" dirty="0">
              <a:solidFill>
                <a:srgbClr val="008AC8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457200" indent="-457200">
              <a:spcAft>
                <a:spcPts val="0"/>
              </a:spcAft>
              <a:buClr>
                <a:srgbClr val="008AC8"/>
              </a:buClr>
              <a:buFont typeface="Wingdings" panose="05000000000000000000" pitchFamily="2" charset="2"/>
              <a:buChar char="l"/>
            </a:pPr>
            <a:endParaRPr lang="ja-JP" altLang="en-US" sz="2400" spc="-200" dirty="0" smtClean="0">
              <a:solidFill>
                <a:srgbClr val="008AC8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231648" y="634804"/>
            <a:ext cx="6376416" cy="1573418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pic>
        <p:nvPicPr>
          <p:cNvPr id="29" name="図 2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9" t="-2" r="705" b="98866"/>
          <a:stretch/>
        </p:blipFill>
        <p:spPr>
          <a:xfrm>
            <a:off x="15875" y="318643"/>
            <a:ext cx="6759575" cy="76203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>
          <a:xfrm>
            <a:off x="342666" y="650132"/>
            <a:ext cx="657525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sz="20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新型コロナウイルス</a:t>
            </a:r>
            <a:r>
              <a:rPr lang="ja-JP" altLang="ja-JP" sz="20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感染症</a:t>
            </a:r>
            <a:r>
              <a:rPr lang="ja-JP" altLang="en-US" sz="2000" b="1" dirty="0" smtClean="0">
                <a:solidFill>
                  <a:srgbClr val="008AC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が収束しない中でも、</a:t>
            </a:r>
            <a:endParaRPr lang="ja-JP" altLang="en-US" sz="2000" b="1" dirty="0">
              <a:solidFill>
                <a:srgbClr val="008AC8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xmlns="" id="{73A8CD59-7ECD-5A49-A663-1949C15FE39D}"/>
              </a:ext>
            </a:extLst>
          </p:cNvPr>
          <p:cNvSpPr txBox="1"/>
          <p:nvPr/>
        </p:nvSpPr>
        <p:spPr>
          <a:xfrm>
            <a:off x="2269917" y="9589003"/>
            <a:ext cx="25168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120978" algn="ctr">
              <a:spcAft>
                <a:spcPts val="254"/>
              </a:spcAft>
            </a:pPr>
            <a:r>
              <a:rPr lang="ja-JP" altLang="en-US" sz="14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内閣府（防災担当）・消防庁</a:t>
            </a:r>
            <a:endParaRPr lang="en-US" altLang="ja-JP" sz="1400" dirty="0" smtClean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22957" y="1050409"/>
            <a:ext cx="647371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ja-JP" altLang="ja-JP" sz="3000" i="1" kern="100" dirty="0" smtClean="0">
                <a:solidFill>
                  <a:srgbClr val="008AC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Courier New" panose="02070309020205020404" pitchFamily="49" charset="0"/>
              </a:rPr>
              <a:t>災害</a:t>
            </a:r>
            <a:r>
              <a:rPr lang="ja-JP" altLang="en-US" sz="3000" i="1" kern="100" dirty="0" smtClean="0">
                <a:solidFill>
                  <a:srgbClr val="008AC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Courier New" panose="02070309020205020404" pitchFamily="49" charset="0"/>
              </a:rPr>
              <a:t>時には、</a:t>
            </a:r>
            <a:r>
              <a:rPr lang="ja-JP" altLang="ja-JP" sz="3000" b="1" i="1" kern="1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Courier New" panose="02070309020205020404" pitchFamily="49" charset="0"/>
              </a:rPr>
              <a:t>危険</a:t>
            </a:r>
            <a:r>
              <a:rPr lang="ja-JP" altLang="en-US" sz="3000" b="1" i="1" kern="1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Courier New" panose="02070309020205020404" pitchFamily="49" charset="0"/>
              </a:rPr>
              <a:t>な</a:t>
            </a:r>
            <a:r>
              <a:rPr lang="ja-JP" altLang="ja-JP" sz="3000" b="1" i="1" kern="1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Courier New" panose="02070309020205020404" pitchFamily="49" charset="0"/>
              </a:rPr>
              <a:t>場所にいる人は避難</a:t>
            </a:r>
            <a:r>
              <a:rPr lang="ja-JP" altLang="en-US" sz="3000" b="1" i="1" kern="1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Courier New" panose="02070309020205020404" pitchFamily="49" charset="0"/>
              </a:rPr>
              <a:t>することが原則</a:t>
            </a:r>
            <a:r>
              <a:rPr lang="ja-JP" altLang="en-US" sz="3000" i="1" kern="100" dirty="0">
                <a:solidFill>
                  <a:srgbClr val="008AC8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Courier New" panose="02070309020205020404" pitchFamily="49" charset="0"/>
              </a:rPr>
              <a:t>です。</a:t>
            </a:r>
            <a:endParaRPr lang="ja-JP" altLang="ja-JP" sz="3000" i="1" kern="100" dirty="0">
              <a:solidFill>
                <a:srgbClr val="008AC8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Courier New" panose="02070309020205020404" pitchFamily="49" charset="0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907572" y="1660234"/>
            <a:ext cx="38731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>
                <a:solidFill>
                  <a:srgbClr val="FF0000"/>
                </a:solidFill>
              </a:rPr>
              <a:t>…………………………………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459809" y="1152151"/>
            <a:ext cx="41569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>
                <a:solidFill>
                  <a:srgbClr val="FF0000"/>
                </a:solidFill>
              </a:rPr>
              <a:t>……………………………………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69608" y="9162581"/>
            <a:ext cx="898537" cy="770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1833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1034</TotalTime>
  <Words>75</Words>
  <Application>Microsoft Office PowerPoint</Application>
  <PresentationFormat>A4 210 x 297 mm</PresentationFormat>
  <Paragraphs>23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HG丸ｺﾞｼｯｸM-PRO</vt:lpstr>
      <vt:lpstr>游ゴシック</vt:lpstr>
      <vt:lpstr>游ゴシック Light</vt:lpstr>
      <vt:lpstr>Arial</vt:lpstr>
      <vt:lpstr>Calibri</vt:lpstr>
      <vt:lpstr>Calibri Light</vt:lpstr>
      <vt:lpstr>Courier New</vt:lpstr>
      <vt:lpstr>Times New Roman</vt:lpstr>
      <vt:lpstr>Wingdings</vt:lpstr>
      <vt:lpstr>Office テーマ</vt:lpstr>
      <vt:lpstr>PowerPoint プレゼンテーション</vt:lpstr>
    </vt:vector>
  </TitlesOfParts>
  <Company>内閣府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菅 良一（防災・調査企画）</dc:creator>
  <cp:lastModifiedBy>高柳 功</cp:lastModifiedBy>
  <cp:revision>76</cp:revision>
  <cp:lastPrinted>2020-05-15T02:19:17Z</cp:lastPrinted>
  <dcterms:created xsi:type="dcterms:W3CDTF">2020-05-13T09:04:52Z</dcterms:created>
  <dcterms:modified xsi:type="dcterms:W3CDTF">2020-07-06T04:49:39Z</dcterms:modified>
</cp:coreProperties>
</file>